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26"/>
  </p:notesMasterIdLst>
  <p:sldIdLst>
    <p:sldId id="351" r:id="rId2"/>
    <p:sldId id="410" r:id="rId3"/>
    <p:sldId id="397" r:id="rId4"/>
    <p:sldId id="400" r:id="rId5"/>
    <p:sldId id="401" r:id="rId6"/>
    <p:sldId id="404" r:id="rId7"/>
    <p:sldId id="405" r:id="rId8"/>
    <p:sldId id="406" r:id="rId9"/>
    <p:sldId id="407" r:id="rId10"/>
    <p:sldId id="408" r:id="rId11"/>
    <p:sldId id="362" r:id="rId12"/>
    <p:sldId id="368" r:id="rId13"/>
    <p:sldId id="372" r:id="rId14"/>
    <p:sldId id="392" r:id="rId15"/>
    <p:sldId id="393" r:id="rId16"/>
    <p:sldId id="374" r:id="rId17"/>
    <p:sldId id="375" r:id="rId18"/>
    <p:sldId id="376" r:id="rId19"/>
    <p:sldId id="377" r:id="rId20"/>
    <p:sldId id="378" r:id="rId21"/>
    <p:sldId id="371" r:id="rId22"/>
    <p:sldId id="379" r:id="rId23"/>
    <p:sldId id="395" r:id="rId24"/>
    <p:sldId id="380" r:id="rId25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51"/>
            <p14:sldId id="410"/>
            <p14:sldId id="397"/>
            <p14:sldId id="400"/>
            <p14:sldId id="401"/>
            <p14:sldId id="404"/>
            <p14:sldId id="405"/>
            <p14:sldId id="406"/>
            <p14:sldId id="407"/>
            <p14:sldId id="408"/>
            <p14:sldId id="362"/>
            <p14:sldId id="368"/>
            <p14:sldId id="372"/>
            <p14:sldId id="392"/>
            <p14:sldId id="393"/>
            <p14:sldId id="374"/>
            <p14:sldId id="375"/>
            <p14:sldId id="376"/>
            <p14:sldId id="377"/>
            <p14:sldId id="378"/>
            <p14:sldId id="371"/>
            <p14:sldId id="379"/>
            <p14:sldId id="395"/>
            <p14:sldId id="380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3" d="100"/>
          <a:sy n="103" d="100"/>
        </p:scale>
        <p:origin x="138" y="2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25.03.2026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3050" y="669925"/>
            <a:ext cx="9340850" cy="52546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>
                <a:solidFill>
                  <a:prstClr val="black"/>
                </a:solidFill>
              </a:rPr>
              <a:pPr/>
              <a:t>1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cid:image001.png@01D58D82.3912406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9"/>
          <p:cNvSpPr/>
          <p:nvPr/>
        </p:nvSpPr>
        <p:spPr>
          <a:xfrm>
            <a:off x="9291938" y="1290248"/>
            <a:ext cx="2900062" cy="4549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35064" y="2841833"/>
            <a:ext cx="8956874" cy="1446550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Памятка для клиентов – участников казначейского 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21517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3303938" y="1543602"/>
            <a:ext cx="1106716" cy="308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33" tIns="35614" rIns="71233" bIns="35614" rtlCol="0" anchor="ctr"/>
          <a:lstStyle/>
          <a:p>
            <a:pPr algn="ctr" defTabSz="412750">
              <a:defRPr/>
            </a:pPr>
            <a:endParaRPr lang="ru-RU" sz="1500" b="1">
              <a:solidFill>
                <a:prstClr val="white"/>
              </a:solidFill>
              <a:latin typeface="Century"/>
            </a:endParaRPr>
          </a:p>
        </p:txBody>
      </p:sp>
      <p:sp>
        <p:nvSpPr>
          <p:cNvPr id="16" name="Полилиния 15"/>
          <p:cNvSpPr/>
          <p:nvPr/>
        </p:nvSpPr>
        <p:spPr bwMode="auto">
          <a:xfrm>
            <a:off x="3632887" y="2012081"/>
            <a:ext cx="4835612" cy="267112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руководитель УКС (лицо имеющее право действовать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без доверенности от имени УКС) заходит в ПОИБ СОБИ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по сертификату ключа ЭП, проверяет назначение ролей руководителю УКС (в случае отсутствия – назначает роли);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регистрирует профили для пользователей, которые будут работать в ГИИС «Электронный бюджет»;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формирует МЧД в ПОИБ СОБИ от имени Руководителя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для зарегистрированных профилей пользователей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с необходимым набором полномочий;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случае если МЧД сформированы в сервисе ФНС и хранятся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распределенном реестре ФНС, необходимо загрузить МЧД;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подключается к ГИИС «Электронный бюджет»</a:t>
            </a:r>
          </a:p>
        </p:txBody>
      </p:sp>
      <p:sp>
        <p:nvSpPr>
          <p:cNvPr id="51" name="Полилиния 50"/>
          <p:cNvSpPr/>
          <p:nvPr/>
        </p:nvSpPr>
        <p:spPr bwMode="auto">
          <a:xfrm>
            <a:off x="784368" y="827105"/>
            <a:ext cx="1743479" cy="9754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1. Включение в Сводный реестр / Реестр ИП и КФХ</a:t>
            </a:r>
            <a:endParaRPr/>
          </a:p>
        </p:txBody>
      </p:sp>
      <p:sp>
        <p:nvSpPr>
          <p:cNvPr id="53" name="Полилиния 52"/>
          <p:cNvSpPr/>
          <p:nvPr/>
        </p:nvSpPr>
        <p:spPr bwMode="auto">
          <a:xfrm>
            <a:off x="378941" y="2015047"/>
            <a:ext cx="2965622" cy="266816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направляет в ТОФК копию документа – основания (информацию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 документе – основании);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ТОФК включает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Сводный реестр / Реестр ИП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КФХ и сообщает представителю УКС уникальный номер по Сводному реестру / Реестру ИП и КФХ в день поступления документа-основания</a:t>
            </a:r>
          </a:p>
        </p:txBody>
      </p:sp>
      <p:sp>
        <p:nvSpPr>
          <p:cNvPr id="58" name="Заголовок 2"/>
          <p:cNvSpPr txBox="1"/>
          <p:nvPr/>
        </p:nvSpPr>
        <p:spPr bwMode="auto">
          <a:xfrm>
            <a:off x="11324" y="8620"/>
            <a:ext cx="11956195" cy="5295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412750">
              <a:lnSpc>
                <a:spcPct val="100000"/>
              </a:lnSpc>
              <a:defRPr/>
            </a:pPr>
            <a:r>
              <a:rPr lang="ru-RU" sz="1600" spc="-1" dirty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Бизнес –</a:t>
            </a:r>
            <a:r>
              <a:rPr lang="ru-RU" sz="1600" dirty="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600" spc="-1" dirty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процессы в целях открытия лицевого </a:t>
            </a:r>
            <a:r>
              <a:rPr lang="ru-RU" sz="1600" spc="-1" dirty="0" smtClean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счет</a:t>
            </a:r>
            <a:r>
              <a:rPr lang="en-US" sz="1600" spc="-1" dirty="0" smtClean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 </a:t>
            </a:r>
            <a:r>
              <a:rPr lang="ru-RU" sz="1600" spc="-1" dirty="0" smtClean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для </a:t>
            </a:r>
            <a:r>
              <a:rPr lang="ru-RU" sz="1600" spc="-1" dirty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учета операций участника казначейского сопровождения</a:t>
            </a:r>
            <a:endParaRPr dirty="0"/>
          </a:p>
        </p:txBody>
      </p:sp>
      <p:sp>
        <p:nvSpPr>
          <p:cNvPr id="62" name="object 2"/>
          <p:cNvSpPr/>
          <p:nvPr/>
        </p:nvSpPr>
        <p:spPr bwMode="auto">
          <a:xfrm flipV="1">
            <a:off x="0" y="415656"/>
            <a:ext cx="12192000" cy="1690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ctr" defTabSz="412750">
              <a:defRPr/>
            </a:pPr>
            <a:endParaRPr sz="2300" b="1">
              <a:solidFill>
                <a:srgbClr val="000000"/>
              </a:solidFill>
              <a:latin typeface="Century"/>
            </a:endParaRPr>
          </a:p>
        </p:txBody>
      </p:sp>
      <p:cxnSp>
        <p:nvCxnSpPr>
          <p:cNvPr id="65" name="Прямая со стрелкой 64"/>
          <p:cNvCxnSpPr>
            <a:cxnSpLocks/>
          </p:cNvCxnSpPr>
          <p:nvPr/>
        </p:nvCxnSpPr>
        <p:spPr bwMode="auto">
          <a:xfrm flipV="1">
            <a:off x="2877135" y="1314841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 bwMode="auto">
          <a:xfrm>
            <a:off x="4627605" y="1076923"/>
            <a:ext cx="2769973" cy="7230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2. Регистрация в ПОИБ СОБИ, формирование МЧД </a:t>
            </a:r>
            <a:b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и подключение к ГИИС «Электронный бюджет»</a:t>
            </a: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8707395" y="2012081"/>
            <a:ext cx="3173627" cy="26711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40" tIns="45540" rIns="45540" bIns="45540" rtlCol="0" anchor="t"/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УКС формирует Заявление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на изменение справочника «Книга регистрации лицевых счетов» 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прикрепляет документ – основание;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 ТОФК проверяет Заявление, открывает лицевой счет и направляет УКС и заказчику 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об открытии лицевого счета</a:t>
            </a:r>
          </a:p>
        </p:txBody>
      </p:sp>
      <p:sp>
        <p:nvSpPr>
          <p:cNvPr id="73" name="Полилиния 72"/>
          <p:cNvSpPr/>
          <p:nvPr/>
        </p:nvSpPr>
        <p:spPr bwMode="auto">
          <a:xfrm>
            <a:off x="9256696" y="1180028"/>
            <a:ext cx="2475820" cy="2696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3. Открытие лицевого счета</a:t>
            </a:r>
            <a:endParaRPr/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 flipV="1">
            <a:off x="7571009" y="1306094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11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(резервирование) 71 л/с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2"/>
          <a:srcRect t="16330" b="8967"/>
          <a:stretch/>
        </p:blipFill>
        <p:spPr bwMode="auto">
          <a:xfrm>
            <a:off x="491998" y="1416489"/>
            <a:ext cx="7508048" cy="5276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626" y="90931"/>
            <a:ext cx="12041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резервирование 71 л/с самостоятельно клиентом в ЛК ГИИС ЭБ</a:t>
            </a:r>
          </a:p>
          <a:p>
            <a:pPr algn="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наличии на рабочей станции клиента установленного ГИИС ЭБ для доступа в личный кабинет)</a:t>
            </a: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612" y="765543"/>
            <a:ext cx="1196340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классификаторов→ Книга регистрации лицевых счетов → Открыть лицевой счет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10800000" flipV="1">
            <a:off x="4518835" y="2687212"/>
            <a:ext cx="1097970" cy="106327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flipH="1">
            <a:off x="5616805" y="2326710"/>
            <a:ext cx="1440398" cy="4824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4810034" y="3857649"/>
            <a:ext cx="1584561" cy="342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H="1" flipV="1">
            <a:off x="0" y="4649839"/>
            <a:ext cx="925036" cy="489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</a:t>
            </a: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3072810" y="4339497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</a:t>
            </a:r>
            <a:r>
              <a:rPr lang="ru-RU" sz="1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Выбирается из справочника</a:t>
            </a:r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2045886" y="4660117"/>
            <a:ext cx="1026925" cy="234394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flipH="1">
            <a:off x="5374756" y="6278436"/>
            <a:ext cx="2589029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Из справочника выбирается Заказчик по реквизиту ИНН либо коду по Сводному реестру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 flipH="1">
            <a:off x="4465672" y="5256382"/>
            <a:ext cx="3498113" cy="495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реестра. В остальных случаях признак 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H="1">
            <a:off x="1654698" y="5751882"/>
            <a:ext cx="2810976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0" idx="3"/>
          </p:cNvCxnSpPr>
          <p:nvPr/>
        </p:nvCxnSpPr>
        <p:spPr>
          <a:xfrm rot="10800000">
            <a:off x="2351880" y="5986131"/>
            <a:ext cx="3022876" cy="46349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925036" y="4666056"/>
            <a:ext cx="550234" cy="56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flipH="1">
            <a:off x="2111451" y="1557867"/>
            <a:ext cx="1776965" cy="5081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Выбираем Тип заявки –Резервирование                      (Выбирается из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списка)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206256" y="2066025"/>
            <a:ext cx="0" cy="52136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flipV="1">
            <a:off x="3530820" y="3984194"/>
            <a:ext cx="715202" cy="216000"/>
          </a:xfrm>
          <a:prstGeom prst="bentConnector3">
            <a:avLst>
              <a:gd name="adj1" fmla="val 17041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36" idx="2"/>
          </p:cNvCxnSpPr>
          <p:nvPr/>
        </p:nvCxnSpPr>
        <p:spPr>
          <a:xfrm rot="5400000">
            <a:off x="2635113" y="4308321"/>
            <a:ext cx="519204" cy="1376915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 flipH="1">
            <a:off x="8431617" y="1487511"/>
            <a:ext cx="3232297" cy="619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После заполнения всех полей необходимо проверить документ и при необходимости исправить критичные ошибки</a:t>
            </a:r>
          </a:p>
        </p:txBody>
      </p:sp>
      <p:cxnSp>
        <p:nvCxnSpPr>
          <p:cNvPr id="66" name="Соединительная линия уступом 65"/>
          <p:cNvCxnSpPr/>
          <p:nvPr/>
        </p:nvCxnSpPr>
        <p:spPr>
          <a:xfrm rot="10800000" flipV="1">
            <a:off x="462518" y="1493352"/>
            <a:ext cx="7969099" cy="276462"/>
          </a:xfrm>
          <a:prstGeom prst="bentConnector3">
            <a:avLst>
              <a:gd name="adj1" fmla="val 10323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 flipH="1">
            <a:off x="8431614" y="3364586"/>
            <a:ext cx="3232297" cy="835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При отсутствии ошибок необходимо сохранить документ. Документ отразится  в статусе «Черновик».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В списковой форме раздела «Открыть лицевой счет» документ необходимо выделить и нажать кнопку «Зарезервировать»</a:t>
            </a:r>
          </a:p>
        </p:txBody>
      </p:sp>
    </p:spTree>
    <p:extLst>
      <p:ext uri="{BB962C8B-B14F-4D97-AF65-F5344CB8AC3E}">
        <p14:creationId xmlns:p14="http://schemas.microsoft.com/office/powerpoint/2010/main" val="24089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181474" y="196421"/>
            <a:ext cx="7515226" cy="695325"/>
          </a:xfrm>
        </p:spPr>
        <p:txBody>
          <a:bodyPr/>
          <a:lstStyle/>
          <a:p>
            <a:pPr lvl="0" algn="r">
              <a:lnSpc>
                <a:spcPct val="100000"/>
              </a:lnSpc>
            </a:pP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Процесс формирования Заявки на резервирование 71 л/с самостоятельно клиентом в ЛК ЕИС</a:t>
            </a: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4" y="939914"/>
            <a:ext cx="5310617" cy="285445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0324" y="958450"/>
            <a:ext cx="5286376" cy="283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2573" y="3895725"/>
            <a:ext cx="5219502" cy="292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 flipH="1">
            <a:off x="5172078" y="2240749"/>
            <a:ext cx="1142996" cy="5405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Личный кабинет участника закупок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7400370" y="1509856"/>
            <a:ext cx="1653142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Выбирается раздел Казначейское сопровождение Лицевые счета</a:t>
            </a: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7024132" y="4567382"/>
            <a:ext cx="2272268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3. Выбирается уровень бюджета </a:t>
            </a:r>
          </a:p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Нажимаем «Зарезервировать счет»</a:t>
            </a:r>
          </a:p>
        </p:txBody>
      </p:sp>
    </p:spTree>
    <p:extLst>
      <p:ext uri="{BB962C8B-B14F-4D97-AF65-F5344CB8AC3E}">
        <p14:creationId xmlns:p14="http://schemas.microsoft.com/office/powerpoint/2010/main" val="26282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открытие 71 л/с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самостоятельно клиентом </a:t>
            </a:r>
          </a:p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«Электронный бюджет» для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кабинет)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903766"/>
            <a:ext cx="1186062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Заявка на открытие лицевого счета создается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нормативно – справочной информации →Ведение справочников, реестров,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классификаторов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Книга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регистрации лицевых счетов →Открыть лицевой счет</a:t>
            </a:r>
          </a:p>
        </p:txBody>
      </p:sp>
      <p:pic>
        <p:nvPicPr>
          <p:cNvPr id="10" name="Picture 3" descr="C:\Users\GrechanyhZHV\Desktop\жанна3\7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" y="1637413"/>
            <a:ext cx="5625494" cy="51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10800000" flipH="1" flipV="1">
            <a:off x="2105246" y="6411433"/>
            <a:ext cx="1520455" cy="260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11.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ИГК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89098" y="6541472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456121" y="5603358"/>
            <a:ext cx="409350" cy="3013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flipH="1">
            <a:off x="2660795" y="5140824"/>
            <a:ext cx="3549499" cy="462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Прямая со стрелкой 37"/>
          <p:cNvCxnSpPr>
            <a:stCxn id="41" idx="3"/>
          </p:cNvCxnSpPr>
          <p:nvPr/>
        </p:nvCxnSpPr>
        <p:spPr>
          <a:xfrm flipH="1">
            <a:off x="1722477" y="5372091"/>
            <a:ext cx="938318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flipH="1">
            <a:off x="4438650" y="3428999"/>
            <a:ext cx="1451784" cy="228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5247166" y="3657601"/>
            <a:ext cx="0" cy="28075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 flipH="1">
            <a:off x="2660796" y="4389565"/>
            <a:ext cx="1943102" cy="352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Из справочника выбирается тип лицевого счета  с кодом «71» </a:t>
            </a: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5050465" y="4698890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Выбирается из справочника</a:t>
            </a:r>
          </a:p>
        </p:txBody>
      </p:sp>
      <p:cxnSp>
        <p:nvCxnSpPr>
          <p:cNvPr id="58" name="Соединительная линия уступом 57"/>
          <p:cNvCxnSpPr/>
          <p:nvPr/>
        </p:nvCxnSpPr>
        <p:spPr>
          <a:xfrm rot="10800000" flipV="1">
            <a:off x="2456122" y="4742120"/>
            <a:ext cx="2594345" cy="24426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0800000" flipH="1" flipV="1">
            <a:off x="114300" y="4831937"/>
            <a:ext cx="1019175" cy="308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</a:t>
            </a:r>
            <a:r>
              <a:rPr lang="ru-RU" sz="900" dirty="0">
                <a:solidFill>
                  <a:schemeClr val="tx2"/>
                </a:solidFill>
                <a:latin typeface="Arial Narrow" panose="020B0606020202030204" pitchFamily="34" charset="0"/>
              </a:rPr>
              <a:t>Сформируется автоматически</a:t>
            </a:r>
          </a:p>
        </p:txBody>
      </p:sp>
      <p:cxnSp>
        <p:nvCxnSpPr>
          <p:cNvPr id="1029" name="Соединительная линия уступом 1028"/>
          <p:cNvCxnSpPr/>
          <p:nvPr/>
        </p:nvCxnSpPr>
        <p:spPr>
          <a:xfrm flipV="1">
            <a:off x="1133475" y="4671539"/>
            <a:ext cx="493303" cy="385709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flipH="1">
            <a:off x="4603894" y="1924495"/>
            <a:ext cx="1286539" cy="667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cxnSp>
        <p:nvCxnSpPr>
          <p:cNvPr id="1034" name="Соединительная линия уступом 1033"/>
          <p:cNvCxnSpPr/>
          <p:nvPr/>
        </p:nvCxnSpPr>
        <p:spPr>
          <a:xfrm rot="10800000" flipV="1">
            <a:off x="1509824" y="2349794"/>
            <a:ext cx="3094075" cy="724183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 rot="10800000" flipH="1" flipV="1">
            <a:off x="3274828" y="4100733"/>
            <a:ext cx="1414130" cy="144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4. Заполняется вручную</a:t>
            </a:r>
          </a:p>
        </p:txBody>
      </p:sp>
      <p:cxnSp>
        <p:nvCxnSpPr>
          <p:cNvPr id="1039" name="Прямая со стрелкой 1038"/>
          <p:cNvCxnSpPr/>
          <p:nvPr/>
        </p:nvCxnSpPr>
        <p:spPr>
          <a:xfrm flipH="1">
            <a:off x="1796903" y="4172941"/>
            <a:ext cx="1477924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10800000" flipH="1" flipV="1">
            <a:off x="3811770" y="6411432"/>
            <a:ext cx="2398527" cy="293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10.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Заполняются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документа-основания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44" name="Соединительная линия уступом 1043"/>
          <p:cNvCxnSpPr/>
          <p:nvPr/>
        </p:nvCxnSpPr>
        <p:spPr>
          <a:xfrm rot="10800000">
            <a:off x="2535866" y="6171785"/>
            <a:ext cx="1275908" cy="2396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/>
          <p:nvPr/>
        </p:nvCxnSpPr>
        <p:spPr>
          <a:xfrm flipV="1">
            <a:off x="4322132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/>
          <p:nvPr/>
        </p:nvCxnSpPr>
        <p:spPr>
          <a:xfrm flipV="1">
            <a:off x="5560827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 flipH="1">
            <a:off x="2383019" y="1786467"/>
            <a:ext cx="1776965" cy="35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из списка «Тип заявки»- «Открытие»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2535865" y="2137395"/>
            <a:ext cx="1" cy="7124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4060937"/>
            <a:ext cx="5603989" cy="26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" descr="C:\Users\GrechanyhZHV\Desktop\жанна3\24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1554714"/>
            <a:ext cx="5620714" cy="24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Прямоугольник 108"/>
          <p:cNvSpPr/>
          <p:nvPr/>
        </p:nvSpPr>
        <p:spPr>
          <a:xfrm flipH="1">
            <a:off x="8527310" y="2786910"/>
            <a:ext cx="1967023" cy="756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12. Во вкладке «Вложения» прикладываются сканированные копии документов, являющиеся основанием для открытия лицевого счета</a:t>
            </a:r>
          </a:p>
        </p:txBody>
      </p:sp>
      <p:cxnSp>
        <p:nvCxnSpPr>
          <p:cNvPr id="73" name="Соединительная линия уступом 72"/>
          <p:cNvCxnSpPr/>
          <p:nvPr/>
        </p:nvCxnSpPr>
        <p:spPr>
          <a:xfrm rot="10800000" flipV="1">
            <a:off x="6539024" y="3408745"/>
            <a:ext cx="1988287" cy="610362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 flipV="1">
            <a:off x="9125066" y="2350296"/>
            <a:ext cx="614357" cy="4366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 flipH="1">
            <a:off x="9739423" y="4565843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14. «Согласующий»  и «Утверждающий» выбирается из справочника, согласно полномочиям в ПОИБ СОБИ и Карточке образцов подписей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*(При отсутствии гл. бухгалтера согласующим и утверждающим является руководитель) 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8636295" y="4986668"/>
            <a:ext cx="1103128" cy="308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7533167" y="5404074"/>
            <a:ext cx="2206256" cy="5036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6453963" y="4986668"/>
            <a:ext cx="1233377" cy="49973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867553" y="4172942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13.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7687341" y="4281253"/>
            <a:ext cx="1180213" cy="95528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52" idx="3"/>
          </p:cNvCxnSpPr>
          <p:nvPr/>
        </p:nvCxnSpPr>
        <p:spPr>
          <a:xfrm flipH="1">
            <a:off x="2456121" y="4565843"/>
            <a:ext cx="204675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flipH="1">
            <a:off x="2813192" y="5655913"/>
            <a:ext cx="3257996" cy="363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Из справочника выбирается Заказчик по реквизиту ИНН либо кода по Сводному реестру</a:t>
            </a:r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Заявки на открытие 71 л/с самостоятельно клиентом </a:t>
            </a:r>
          </a:p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612450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Заявки на открытие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(вариант 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осуществляется в соответствии с Карточкой образцов подписей 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Книга регистрации лицевых счетов → Согласование заявок → Утверждение заявок</a:t>
            </a:r>
          </a:p>
        </p:txBody>
      </p:sp>
      <p:pic>
        <p:nvPicPr>
          <p:cNvPr id="1026" name="Picture 2" descr="C:\Users\GrechanyhZHV\Desktop\жанна3\12332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2033589"/>
            <a:ext cx="11786193" cy="229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 flipH="1">
            <a:off x="9633095" y="3989252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заявки</a:t>
            </a:r>
          </a:p>
        </p:txBody>
      </p:sp>
      <p:cxnSp>
        <p:nvCxnSpPr>
          <p:cNvPr id="3" name="Прямая со стрелкой 2"/>
          <p:cNvCxnSpPr>
            <a:stCxn id="42" idx="0"/>
          </p:cNvCxnSpPr>
          <p:nvPr/>
        </p:nvCxnSpPr>
        <p:spPr>
          <a:xfrm flipV="1">
            <a:off x="10776095" y="2828260"/>
            <a:ext cx="0" cy="116099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7070651" y="3989252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заявки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5337544" y="3072809"/>
            <a:ext cx="2231063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8" y="5469807"/>
            <a:ext cx="11722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При соблюдении правильной очередности Согласования и Утверждения Заявки на открытие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лицевого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счета, статус документа для клиента  -  «На обработке ЦС».</a:t>
            </a:r>
          </a:p>
          <a:p>
            <a:r>
              <a:rPr lang="ru-RU" sz="14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(изменение), закрытие </a:t>
            </a:r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раздела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открытом 71 лицевом счете</a:t>
            </a:r>
            <a:endParaRPr lang="ru-RU" sz="44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2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9950" r="12985" b="18377"/>
          <a:stretch/>
        </p:blipFill>
        <p:spPr bwMode="auto">
          <a:xfrm>
            <a:off x="6241312" y="1488620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 descr="cid:image001.png@01D58D82.3912406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0" b="32536"/>
          <a:stretch/>
        </p:blipFill>
        <p:spPr bwMode="auto">
          <a:xfrm>
            <a:off x="228599" y="1410470"/>
            <a:ext cx="5706534" cy="2300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1431" r="18195" b="19687"/>
          <a:stretch/>
        </p:blipFill>
        <p:spPr bwMode="auto">
          <a:xfrm>
            <a:off x="90169" y="3744404"/>
            <a:ext cx="5921164" cy="2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открытие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«Электронный бюджет»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кабинет с полномочиями «Казначейское сопровождение»)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– основание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→Все документы</a:t>
            </a:r>
            <a:endParaRPr lang="ru-RU" sz="14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1600200" y="2521979"/>
            <a:ext cx="696433" cy="2888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296633" y="2192642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нужного типа Заявки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982479" y="3769804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00446" y="3769806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Вкладка «Исполнитель» заполняется автоматически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rot="10800000" flipV="1">
            <a:off x="7439029" y="1981200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78320" y="1701199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«Заказчик» путем выбора из справочника по реквизиту ИНН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H="1" flipV="1">
            <a:off x="3012649" y="5134513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автоматически.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* (В случае наличия у клиента нескольких 71 л/с из справочника выбирается соответствующий л/с, на котором планируется  открытие раздела</a:t>
            </a:r>
            <a:r>
              <a:rPr lang="ru-RU" sz="11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05326" y="4745697"/>
            <a:ext cx="0" cy="3703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44270" y="2895600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 </a:t>
            </a:r>
            <a:r>
              <a:rPr lang="ru-RU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877425" y="2726023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8.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со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глашения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7439027" y="3867151"/>
            <a:ext cx="1683708" cy="970665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Проставляются даты  действия  государственного контракта, договора, соглашения</a:t>
            </a:r>
          </a:p>
        </p:txBody>
      </p:sp>
      <p:cxnSp>
        <p:nvCxnSpPr>
          <p:cNvPr id="2054" name="Прямая со стрелкой 2053"/>
          <p:cNvCxnSpPr/>
          <p:nvPr/>
        </p:nvCxnSpPr>
        <p:spPr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</a:p>
        </p:txBody>
      </p:sp>
      <p:cxnSp>
        <p:nvCxnSpPr>
          <p:cNvPr id="2061" name="Прямая со стрелкой 2060"/>
          <p:cNvCxnSpPr>
            <a:stCxn id="46" idx="3"/>
          </p:cNvCxnSpPr>
          <p:nvPr/>
        </p:nvCxnSpPr>
        <p:spPr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9. ИГК обязателен для заполнения</a:t>
            </a:r>
          </a:p>
        </p:txBody>
      </p:sp>
      <p:cxnSp>
        <p:nvCxnSpPr>
          <p:cNvPr id="2063" name="Прямая со стрелкой 2062"/>
          <p:cNvCxnSpPr>
            <a:stCxn id="49" idx="3"/>
          </p:cNvCxnSpPr>
          <p:nvPr/>
        </p:nvCxnSpPr>
        <p:spPr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95764" y="2193838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Заполняется в соответствии с документом-основанием</a:t>
            </a:r>
          </a:p>
        </p:txBody>
      </p:sp>
      <p:cxnSp>
        <p:nvCxnSpPr>
          <p:cNvPr id="14" name="Прямая со стрелкой 13"/>
          <p:cNvCxnSpPr>
            <a:stCxn id="27" idx="1"/>
          </p:cNvCxnSpPr>
          <p:nvPr/>
        </p:nvCxnSpPr>
        <p:spPr>
          <a:xfrm flipH="1">
            <a:off x="9381067" y="2353611"/>
            <a:ext cx="814697" cy="31278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8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изменение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(при наличии на рабочей станции клиента установленного ГИИС «Электронный бюджет» </a:t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доступа в личный кабинет с полномочиями «Казначейское сопровождение»)</a:t>
            </a: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– основание →Все документы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512116"/>
            <a:ext cx="5881438" cy="25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</a:p>
        </p:txBody>
      </p:sp>
      <p:cxnSp>
        <p:nvCxnSpPr>
          <p:cNvPr id="24" name="Прямая со стрелкой 23"/>
          <p:cNvCxnSpPr>
            <a:stCxn id="33" idx="3"/>
          </p:cNvCxnSpPr>
          <p:nvPr/>
        </p:nvCxnSpPr>
        <p:spPr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Вкладка Заказчик заполняется автоматически, после выбора Номера документа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Раздел «Изменяющий документ» доступен для редактирования  клиентом.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Вручную вносятся соответствующие изменения , согласно приложенному Дополнительному соглашению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</a:p>
        </p:txBody>
      </p:sp>
      <p:cxnSp>
        <p:nvCxnSpPr>
          <p:cNvPr id="2070" name="Прямая со стрелкой 2069"/>
          <p:cNvCxnSpPr/>
          <p:nvPr/>
        </p:nvCxnSpPr>
        <p:spPr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/>
          <p:nvPr/>
        </p:nvCxnSpPr>
        <p:spPr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3" idx="1"/>
          </p:cNvCxnSpPr>
          <p:nvPr/>
        </p:nvCxnSpPr>
        <p:spPr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типа Заявки «Изменение»</a:t>
            </a:r>
          </a:p>
        </p:txBody>
      </p:sp>
      <p:cxnSp>
        <p:nvCxnSpPr>
          <p:cNvPr id="4" name="Прямая со стрелкой 3"/>
          <p:cNvCxnSpPr>
            <a:stCxn id="21" idx="1"/>
          </p:cNvCxnSpPr>
          <p:nvPr/>
        </p:nvCxnSpPr>
        <p:spPr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Выбрать из справочника Номер документа по которому будут вносится соответствующие изменения.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 результате все поля во вкладке «Документ-основание»  заполнятся автоматически</a:t>
            </a:r>
          </a:p>
          <a:p>
            <a:pPr algn="ctr"/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>
            <a:stCxn id="26" idx="1"/>
          </p:cNvCxnSpPr>
          <p:nvPr/>
        </p:nvCxnSpPr>
        <p:spPr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8943975" y="5867400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/>
          <p:nvPr/>
        </p:nvCxnSpPr>
        <p:spPr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Работа в ПУР КС ГИИС ЭБ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 в ПУР КС ГИИС ЭБ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35790" r="30943" b="21124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Вся работа осуществляется во вкладке «Казначейское сопровождение»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список документов в любом пункте меню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Настройка списковой формы</a:t>
            </a:r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работы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Щелкнуть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правой кнопкой мыши по заголовку любой таблицы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Нажать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«Выбор колонок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724" y="2185318"/>
            <a:ext cx="1787708" cy="23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колонки для отображения, нажать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ОК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9901" y="2210495"/>
            <a:ext cx="0" cy="128348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Фонарная группа. Статусная модель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 t="42762" r="37395" b="32070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6190" y="2840407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031199" y="927774"/>
            <a:ext cx="0" cy="3362921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20536"/>
              </p:ext>
            </p:extLst>
          </p:nvPr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7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6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Черновик</a:t>
                      </a:r>
                      <a:endParaRPr lang="ru-RU" sz="11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Возможность редактирования документа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согласовании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доработке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Заказчиком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4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Исполнение платежа,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</a:p>
                    <a:p>
                      <a:pPr algn="ctr"/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" name="Прямая со стрелкой 30"/>
          <p:cNvCxnSpPr/>
          <p:nvPr/>
        </p:nvCxnSpPr>
        <p:spPr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</a:t>
            </a:r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 rotWithShape="1">
          <a:blip r:embed="rId2" cstate="print"/>
          <a:srcRect r="2119" b="45511"/>
          <a:stretch/>
        </p:blipFill>
        <p:spPr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 rotWithShape="1">
          <a:blip r:embed="rId3" cstate="print"/>
          <a:srcRect l="20770" t="6952" r="8007" b="26483"/>
          <a:stretch/>
        </p:blipFill>
        <p:spPr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1297" r="2495" b="14302"/>
          <a:stretch/>
        </p:blipFill>
        <p:spPr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правом верхнем углу любого документа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завершении работы сохранить изменения и выйти.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Контроли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документа сработают автоматически.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Появится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Сохранение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отметить документ в статусе «Черновик», нажать кнопку «На согласование»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. Появится окно формирования листа согласования</a:t>
            </a: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295353" y="4778261"/>
            <a:ext cx="2839497" cy="1578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Важно!</a:t>
            </a:r>
          </a:p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когда в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Карточке образцов подписей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указаны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первая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и вторая подписи, при утверждении п/п необходимо подписание двумя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подписями</a:t>
            </a:r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/>
          <p:nvPr/>
        </p:nvCxnSpPr>
        <p:spPr>
          <a:xfrm flipV="1">
            <a:off x="3784010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 rotWithShape="1">
          <a:blip r:embed="rId6"/>
          <a:srcRect l="64208" t="51181" r="33129" b="46995"/>
          <a:stretch/>
        </p:blipFill>
        <p:spPr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7"/>
          <a:srcRect l="64543" t="37073" r="33445" b="61059"/>
          <a:stretch/>
        </p:blipFill>
        <p:spPr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64143" t="39513" r="33368" b="58820"/>
          <a:stretch/>
        </p:blipFill>
        <p:spPr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14801" y="4065167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Блокирующая ошибка</a:t>
            </a:r>
            <a:endParaRPr lang="ru-RU" sz="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Предупреждение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соответствует требованиям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6"/>
          <a:srcRect l="30590" t="24858" r="60288" b="72742"/>
          <a:stretch/>
        </p:blipFill>
        <p:spPr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Утверждение документов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403" y="3593322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403" y="923736"/>
            <a:ext cx="6231967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597347" y="1402142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601_06_01 ПУР КС. Руководитель ФЭС ЮЛ (Утверждение (Руководитель ФЭС)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716844" y="4066889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601_05_01 ПУР КС. Бухгалтер ЮЛ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Роли сотрудников:</a:t>
            </a:r>
            <a:endParaRPr lang="ru-RU" u="sng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об операциях с целевыми средствами: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Платежное поручение: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660" y="5938937"/>
            <a:ext cx="9382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если не требуется дополнительное Согласование сотрудником, неуказанным в карточке образцов подписей, то этап согласования можно пропустить, отметив поле «Пропустить этап согласования»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7941" y="1402142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38514" y="3921535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1935" y="1565723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>
            <a:off x="543697" y="1565723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2" idx="1"/>
          </p:cNvCxnSpPr>
          <p:nvPr/>
        </p:nvCxnSpPr>
        <p:spPr>
          <a:xfrm>
            <a:off x="551935" y="4085116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3697" y="6306808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015905" y="164891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7053544" y="433860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7015905" y="280211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6949720" y="2383095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7149134" y="4987689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7165162" y="5346438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Создание записи справочника «Шаблон листа согласования»</a:t>
            </a:r>
            <a:b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endParaRPr lang="ru-RU" sz="32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C822-AF92-48F8-AB3F-102CFC42D5C2}" type="slidenum">
              <a:rPr lang="ru-RU" altLang="ru-RU" smtClean="0"/>
              <a:pPr/>
              <a:t>15</a:t>
            </a:fld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en-US" altLang="ru-RU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alt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ЭТАП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исполнителей;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согласующих;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утверждающих.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открывшейся форме записи справочника заполнить необходимые поля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Заполнить поле «Обрабатываемый документ». Заполнение поля происходит с помощью справочника «Типы документов» </a:t>
            </a:r>
          </a:p>
        </p:txBody>
      </p:sp>
      <p:pic>
        <p:nvPicPr>
          <p:cNvPr id="42" name="Рисунок 41" descr="5"/>
          <p:cNvPicPr/>
          <p:nvPr/>
        </p:nvPicPr>
        <p:blipFill>
          <a:blip r:embed="rId4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После заполнения всех полей необходимо нажать кнопку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«Сохранить изменения и закрыть окно»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39"/>
          <a:stretch>
            <a:fillRect/>
          </a:stretch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</a:p>
        </p:txBody>
      </p:sp>
      <p:pic>
        <p:nvPicPr>
          <p:cNvPr id="49" name="Рисунок 48" descr="27_1"/>
          <p:cNvPicPr/>
          <p:nvPr/>
        </p:nvPicPr>
        <p:blipFill>
          <a:blip r:embed="rId6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1942671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Запись справочника перейдет на статус «Актуальная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966449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Для добавления записи в раздел необходимо нажать кнопку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результате откроется окно записи, которое надо заполнить.</a:t>
            </a:r>
          </a:p>
        </p:txBody>
      </p:sp>
    </p:spTree>
    <p:extLst>
      <p:ext uri="{BB962C8B-B14F-4D97-AF65-F5344CB8AC3E}">
        <p14:creationId xmlns:p14="http://schemas.microsoft.com/office/powerpoint/2010/main" val="32142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Сведений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 операциях с целевыми средствами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ПУР КС ЭБ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Выбор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 (договора)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из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справочника;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Разделы «Документ-основание», «Исполнитель» и «Заказчик заполняются автоматически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75562" y="5721292"/>
            <a:ext cx="2504412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Выбор из справочника: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Источника поступления ЦС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Направления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расходования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оединительная линия уступом 32"/>
          <p:cNvCxnSpPr>
            <a:endCxn id="32" idx="1"/>
          </p:cNvCxnSpPr>
          <p:nvPr/>
        </p:nvCxnSpPr>
        <p:spPr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60387"/>
              </p:ext>
            </p:extLst>
          </p:nvPr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5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9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Выбор из справочника УКО (КМИ/ФАИП)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наличии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Сумма неиспользованных поступлений прошлых лет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выборе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28599" y="494943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Предоставление и обработка сведений об операциях с целевыми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средствами Сведения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об операциях с ЦС 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1. Признак «Получено разрешение Заказчика на утверждение Сведений»  (при наличии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*В 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обоих случаях скан документа 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разрешение от заказчика, сведения на бумажном носителе) прикрепляется во вложение </a:t>
            </a: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2"/>
          <a:srcRect l="7152" t="52043" r="18300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1629" y="724241"/>
            <a:ext cx="10665204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Платежные поручения→ Исходящие выплаты → Все документы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: 03 или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05 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значение  «0 – пусто» * Проведение срочных платежей не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предусмотрено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 заполняется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 нескольким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контрактам (разделам)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номер аккредитива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(при наличии)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детализированный код расходов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(укрупненный заполнится автоматически)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документ-основание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32" b="94370"/>
          <a:stretch/>
        </p:blipFill>
        <p:spPr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966121" y="2489843"/>
            <a:ext cx="1" cy="16638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код вида доходов (от 1 до 3) в соответствии указаниями ЦБ РФ №5286-У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возврата на счет заказчика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0"/>
          <a:stretch/>
        </p:blipFill>
        <p:spPr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Графы заполняются для получателя –ЛС с кодом «71»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072856" y="5507174"/>
            <a:ext cx="1" cy="47837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код УКО (при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наличии)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0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23" grpId="0" animBg="1"/>
      <p:bldP spid="47" grpId="0" animBg="1"/>
      <p:bldP spid="48" grpId="0" animBg="1"/>
      <p:bldP spid="56" grpId="0" animBg="1"/>
      <p:bldP spid="40" grpId="0" animBg="1"/>
      <p:bldP spid="58" grpId="0" animBg="1"/>
      <p:bldP spid="79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49262" r="14177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Указывается текстовое назначение платежа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ограничение 210 символов)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 из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нужный вид отсутствует, выбрать «Иное» и заполнить вручную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922645" y="908107"/>
            <a:ext cx="3112143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Подраздел заполняется из справочника при перечислении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л/с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Чек-бокс заполняется в случае, если прилагается более 2-х документов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551334" y="2356169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сумма каждого документа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только сумма к оплате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необходимости отзыва ошибочно направленного платежного поручения </a:t>
            </a:r>
            <a:r>
              <a:rPr lang="ru-RU" sz="14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до его отправки в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банк,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клиент может самостоятельно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аннулировать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такое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 → Создать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Выбираем из справочника требуемое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запроса на отзыв (аннулирование)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2879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6" grpId="0" animBg="1"/>
      <p:bldP spid="43" grpId="0" animBg="1"/>
      <p:bldP spid="18" grpId="0" animBg="1"/>
      <p:bldP spid="42" grpId="0" animBg="1"/>
      <p:bldP spid="51" grpId="0" animBg="1"/>
      <p:bldP spid="52" grpId="0" animBg="1"/>
      <p:bldP spid="5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Уведомление об уточнении операций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клиента </a:t>
            </a:r>
          </a:p>
          <a:p>
            <a:pPr algn="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расходу) 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ШАГ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документа, который нужно уточнить;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затем из предложенного списка выбрать сам уточняемый документ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уточняемой операции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4179" y="5780015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редактирования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823" y="724241"/>
            <a:ext cx="12100609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Уведомление об уточнении операций → Все документы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Заполняем реквизиты, подлежащие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корректировке (поле «Сумма» заполняется всегда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4" grpId="0" animBg="1"/>
      <p:bldP spid="18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8ACC-6DF2-4ECD-9470-6D361C26CF2F}" type="slidenum">
              <a:rPr lang="ru-RU" altLang="ru-RU" smtClean="0"/>
              <a:pPr/>
              <a:t>20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41307" y="96804"/>
            <a:ext cx="5086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Казначейское обеспечение обязательств (Аккредитив)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67695" y="625090"/>
            <a:ext cx="0" cy="158470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267" y="367748"/>
            <a:ext cx="4800599" cy="1731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расчеты по контракту (договору) проводятся в форме казначейского обеспечения обязательств, то для проверки наличия выданного заказчиком КОО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Казначейское обеспечение обязательств → Все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5254" y="893904"/>
            <a:ext cx="6985146" cy="1188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перечисления денежных средств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ЛС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Заявление на выдачу (перевод, изменение, отзыв) Казначейского обеспечения обязательств»  → Все документы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29444" r="10312" b="8750"/>
          <a:stretch/>
        </p:blipFill>
        <p:spPr bwMode="auto">
          <a:xfrm>
            <a:off x="59267" y="2082800"/>
            <a:ext cx="11684000" cy="32649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78073" y="2417881"/>
            <a:ext cx="1828909" cy="377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списка тип заявления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7001931" y="2624420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473200" y="3732216"/>
            <a:ext cx="2861733" cy="6789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номер КОО, часть которого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планируется перевести/отозвать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 т.д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Строка 01 заполнится автоматически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" t="35760" r="44908" b="39570"/>
          <a:stretch/>
        </p:blipFill>
        <p:spPr bwMode="auto">
          <a:xfrm>
            <a:off x="40097" y="5006104"/>
            <a:ext cx="5861170" cy="18518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67917" r="40771" b="7628"/>
          <a:stretch/>
        </p:blipFill>
        <p:spPr bwMode="auto">
          <a:xfrm>
            <a:off x="5637798" y="4949829"/>
            <a:ext cx="6478003" cy="184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60487" y="4754214"/>
            <a:ext cx="2440875" cy="503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контракт (договор), заключенный с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соисполнителем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91452" y="3155589"/>
            <a:ext cx="2104636" cy="901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проставляется сумма КОО, необходимо уточнить сумму самостоятельно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8791510" y="3640422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357966" y="3640422"/>
            <a:ext cx="1" cy="18675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0800000" flipV="1">
            <a:off x="868068" y="4284132"/>
            <a:ext cx="605133" cy="127001"/>
          </a:xfrm>
          <a:prstGeom prst="bentConnector3">
            <a:avLst>
              <a:gd name="adj1" fmla="val 7518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174868" y="4567456"/>
            <a:ext cx="0" cy="250077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553763" y="5141241"/>
            <a:ext cx="4354104" cy="993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плательщика и получателя заполняются автоматически при выборе контракта (договора) </a:t>
            </a:r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 детализированный код направления расходования средств и источник поступления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722402" y="6053667"/>
            <a:ext cx="0" cy="25400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7907866" y="6040968"/>
            <a:ext cx="2531533" cy="312117"/>
          </a:xfrm>
          <a:prstGeom prst="bentConnector3">
            <a:avLst>
              <a:gd name="adj1" fmla="val 4063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22732" y="108189"/>
            <a:ext cx="462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Отчетность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5663" t="47122" r="44252" b="21420"/>
          <a:stretch/>
        </p:blipFill>
        <p:spPr bwMode="auto">
          <a:xfrm>
            <a:off x="127001" y="4749797"/>
            <a:ext cx="3996266" cy="2040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3131" t="32281" r="42683" b="27350"/>
          <a:stretch/>
        </p:blipFill>
        <p:spPr bwMode="auto">
          <a:xfrm>
            <a:off x="43179" y="2968321"/>
            <a:ext cx="4317153" cy="2057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116" t="38812" r="77016" b="30220"/>
          <a:stretch/>
        </p:blipFill>
        <p:spPr bwMode="auto">
          <a:xfrm>
            <a:off x="0" y="1130643"/>
            <a:ext cx="2379217" cy="18376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78467" y="862229"/>
            <a:ext cx="3304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96611" y="922184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90248" y="901142"/>
            <a:ext cx="0" cy="595685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 rotWithShape="1">
          <a:blip r:embed="rId5"/>
          <a:srcRect l="754" t="38958" r="76373" b="49416"/>
          <a:stretch/>
        </p:blipFill>
        <p:spPr bwMode="auto">
          <a:xfrm>
            <a:off x="7028348" y="1363134"/>
            <a:ext cx="3313687" cy="872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6"/>
          <a:srcRect l="1798" t="12620" r="46002" b="20019"/>
          <a:stretch/>
        </p:blipFill>
        <p:spPr bwMode="auto">
          <a:xfrm>
            <a:off x="7422732" y="2580388"/>
            <a:ext cx="4621630" cy="385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4602" y="1346200"/>
            <a:ext cx="4199467" cy="1387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Выписка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-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за операционный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день;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-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накопительным итогом с начала года по состоянию на выбранную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дату;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Выписки из лицевого счета формируются только на основании запроса клиента. Отчеты о состоянии лицевого счета формируются ЦС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число каждого месяца. 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2176357" y="2752725"/>
            <a:ext cx="1294977" cy="158002"/>
          </a:xfrm>
          <a:prstGeom prst="bentConnector3">
            <a:avLst>
              <a:gd name="adj1" fmla="val 311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07055" y="3185650"/>
            <a:ext cx="2807013" cy="1564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1.Выбрать лицевой счет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2.Выбрать дату 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3.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тип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формируемого документа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чек-бокс «С акцептом ЦС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», в случае отсутствия необходимости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наличия в отчете электронной подписи сотрудника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казначейства, нужно снять данный чек-бокс</a:t>
            </a:r>
          </a:p>
        </p:txBody>
      </p:sp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1094510" y="3251199"/>
            <a:ext cx="2842495" cy="745824"/>
          </a:xfrm>
          <a:prstGeom prst="bentConnector3">
            <a:avLst>
              <a:gd name="adj1" fmla="val 10052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0800000" flipV="1">
            <a:off x="1278471" y="3556000"/>
            <a:ext cx="2658534" cy="436404"/>
          </a:xfrm>
          <a:prstGeom prst="bentConnector3">
            <a:avLst>
              <a:gd name="adj1" fmla="val 9985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10800000" flipV="1">
            <a:off x="2646219" y="3708400"/>
            <a:ext cx="1290787" cy="503382"/>
          </a:xfrm>
          <a:prstGeom prst="bentConnector3">
            <a:avLst>
              <a:gd name="adj1" fmla="val 9973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452255" y="4211782"/>
            <a:ext cx="1939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/>
          <p:nvPr/>
        </p:nvCxnSpPr>
        <p:spPr>
          <a:xfrm rot="10800000" flipV="1">
            <a:off x="2823846" y="3980847"/>
            <a:ext cx="1200907" cy="503382"/>
          </a:xfrm>
          <a:prstGeom prst="bentConnector3">
            <a:avLst>
              <a:gd name="adj1" fmla="val 1923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2201755" y="4401127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Соединительная линия уступом 62"/>
          <p:cNvCxnSpPr>
            <a:endCxn id="61" idx="3"/>
          </p:cNvCxnSpPr>
          <p:nvPr/>
        </p:nvCxnSpPr>
        <p:spPr>
          <a:xfrm rot="10800000">
            <a:off x="2823846" y="4487309"/>
            <a:ext cx="1340074" cy="1104892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9990387" y="1950209"/>
            <a:ext cx="1886038" cy="589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Состояние ЛС можно так же посмотреть в оперативном режиме ( «онлайн»)</a:t>
            </a:r>
          </a:p>
        </p:txBody>
      </p:sp>
      <p:cxnSp>
        <p:nvCxnSpPr>
          <p:cNvPr id="76" name="Соединительная линия уступом 75"/>
          <p:cNvCxnSpPr/>
          <p:nvPr/>
        </p:nvCxnSpPr>
        <p:spPr>
          <a:xfrm rot="10800000">
            <a:off x="8582026" y="2049482"/>
            <a:ext cx="1408367" cy="273752"/>
          </a:xfrm>
          <a:prstGeom prst="bentConnector3">
            <a:avLst>
              <a:gd name="adj1" fmla="val -72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611183" y="5014649"/>
            <a:ext cx="2825068" cy="1675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нужную дату (по умолчанию – текущая дата)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ЛС или раздел на ЛС (АКР)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необходимые показатели отчета</a:t>
            </a:r>
          </a:p>
          <a:p>
            <a:pPr algn="just"/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просмотра информации по средствам в рамках казначейского обеспечения обязательств – перейти во вкладку «Аккредитив» </a:t>
            </a:r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10800000" flipV="1">
            <a:off x="7762878" y="3879570"/>
            <a:ext cx="2950843" cy="1225830"/>
          </a:xfrm>
          <a:prstGeom prst="bentConnector3">
            <a:avLst>
              <a:gd name="adj1" fmla="val 10067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/>
          <p:nvPr/>
        </p:nvCxnSpPr>
        <p:spPr>
          <a:xfrm rot="10800000" flipV="1">
            <a:off x="9913621" y="4211780"/>
            <a:ext cx="1172187" cy="611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246189" y="5685550"/>
            <a:ext cx="342125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Левая фигурная скобка 91"/>
          <p:cNvSpPr/>
          <p:nvPr/>
        </p:nvSpPr>
        <p:spPr>
          <a:xfrm>
            <a:off x="10588314" y="5105401"/>
            <a:ext cx="132703" cy="1333499"/>
          </a:xfrm>
          <a:prstGeom prst="leftBrac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3" name="Соединительная линия уступом 92"/>
          <p:cNvCxnSpPr/>
          <p:nvPr/>
        </p:nvCxnSpPr>
        <p:spPr>
          <a:xfrm rot="5400000">
            <a:off x="6496732" y="4300476"/>
            <a:ext cx="3051154" cy="986082"/>
          </a:xfrm>
          <a:prstGeom prst="bentConnector3">
            <a:avLst>
              <a:gd name="adj1" fmla="val 286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8047024" y="3078835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163920" y="5014649"/>
            <a:ext cx="2622425" cy="1714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проставлен чек-бокс - отчет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«Ожидает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акцепта ЦС»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 будет ждать подписания специалистом ЦС;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чек-бокс не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заполнялся, 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«Сформирован»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отчет формировался по инициативе ЦС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«Передан клиенту»</a:t>
            </a:r>
          </a:p>
        </p:txBody>
      </p: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Обмен произвольными  документами (информационными сообщениями)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Применяется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для электронного документооборота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 Казначейством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2078" y="3808976"/>
            <a:ext cx="2160396" cy="37569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отражает поступающую от ТОФК информацию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отражает исходящую от участников КС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92797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" t="12811" r="48421" b="8419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1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акта приемки-передачи показателей лицевого счета в ПУР КС ГИИС ЭБ</a:t>
            </a:r>
            <a:endParaRPr lang="ru-RU" sz="21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34208" y="685862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→Акт приемки-передачи показателей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Все 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основание для передачи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л/с клиента передающего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л/с клиента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принимающего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документы - основания передающей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автоматическое заполнение показателей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Акт подписывается передающей и принимающей сторонами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Заполнить соответствующие аналитические коды разделов принимающей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Техническая поддержка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9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з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аполнить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форму обращения и приложить снимки экрана</a:t>
            </a:r>
          </a:p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8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34485</TotalTime>
  <Words>2571</Words>
  <Application>Microsoft Office PowerPoint</Application>
  <PresentationFormat>Широкоэкранный</PresentationFormat>
  <Paragraphs>313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Arial Narrow</vt:lpstr>
      <vt:lpstr>Calibri</vt:lpstr>
      <vt:lpstr>Calibri Light</vt:lpstr>
      <vt:lpstr>Century</vt:lpstr>
      <vt:lpstr>Helvetica Neue</vt:lpstr>
      <vt:lpstr>Segoe UI Light</vt:lpstr>
      <vt:lpstr>Times New Roman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 формирования Заявки на резервирование 71 л/с самостоятельно клиентом в ЛК ЕИС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записи справочника «Шаблон листа согласования»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Блужина Татьяна Леонидовна</cp:lastModifiedBy>
  <cp:revision>1781</cp:revision>
  <cp:lastPrinted>2021-12-06T11:46:54Z</cp:lastPrinted>
  <dcterms:created xsi:type="dcterms:W3CDTF">2015-03-03T16:27:21Z</dcterms:created>
  <dcterms:modified xsi:type="dcterms:W3CDTF">2026-03-25T07:41:01Z</dcterms:modified>
</cp:coreProperties>
</file>